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9" r:id="rId4"/>
    <p:sldId id="270" r:id="rId5"/>
    <p:sldId id="257" r:id="rId6"/>
    <p:sldId id="258" r:id="rId7"/>
    <p:sldId id="259" r:id="rId8"/>
    <p:sldId id="263" r:id="rId9"/>
    <p:sldId id="264" r:id="rId10"/>
    <p:sldId id="260" r:id="rId11"/>
    <p:sldId id="261" r:id="rId12"/>
    <p:sldId id="262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4225FE-9558-43E9-8697-96E6F64BC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7979EFA-521F-49C3-B7C7-65949B0EF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26DB43-7229-4F49-971E-658EAEDA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586D-046A-446F-BA9C-11EADB889AE5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8B1993-50A3-4AE5-93EA-2D37A7DD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3509F3-B1D9-4AA0-B333-9780CABE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590F-A76C-4B3E-96A9-FC5F61D9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8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DA641D-50C9-4B2B-9C85-6C11E60C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B4D2579-1D4E-4A7B-AF3B-F86F14A9A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BA79F21-D4C9-4194-A056-32D78986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586D-046A-446F-BA9C-11EADB889AE5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931CFA-6F23-4172-A7BB-C322DCD7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0E1831-6DC6-48EE-8198-69C55FA5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590F-A76C-4B3E-96A9-FC5F61D9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2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60123AB-191C-40BC-A897-B69F52743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4F2B9CB-D4A4-4DF6-B662-0B72A49EE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B22E2BF-5F8A-447C-A3CB-7B8482918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586D-046A-446F-BA9C-11EADB889AE5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E9C7AA-AD17-4155-9711-C3D4A540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4F83B4-9F9F-4C92-A311-1059F869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590F-A76C-4B3E-96A9-FC5F61D9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39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90D3EB-227D-4BB1-9F39-1004A252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E7480D-3EA2-45C9-AFA4-9A0E66C68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71437E-F971-4F50-BEF9-A55C68C4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586D-046A-446F-BA9C-11EADB889AE5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5FBBBB-9948-494B-9BF4-318C07FF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FFA4F9-89B7-48D7-8A01-4AB5D511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590F-A76C-4B3E-96A9-FC5F61D9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05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40FB77-4B78-40A2-BA4C-225F7897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FDBBBF-1441-46E2-A2F9-0DEB4AE35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9BEA87-E24F-42BA-9617-BAB31DC9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586D-046A-446F-BA9C-11EADB889AE5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DF7E2A-8C4E-4301-B3BE-8AABE336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B04619-E4A9-43DF-BEE9-582B2100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590F-A76C-4B3E-96A9-FC5F61D9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B3C0B0-A941-4AC7-8403-1BDBBC83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1C0806-CDAD-48D7-AEF1-A8726C8BA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DD372A9-495E-47F4-B264-438FCCAF3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AD67810-8942-4A5B-9F59-3275BEEB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586D-046A-446F-BA9C-11EADB889AE5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8009023-5C20-46E8-A573-880485F6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B31551-904B-4947-834C-850A40FF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590F-A76C-4B3E-96A9-FC5F61D9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3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BCD8AF-C8D8-4828-8DD1-95F2572E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439F69-774B-44B8-B6AF-C75E9BFE6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5980564-CDF3-428E-9B93-74A3C52AF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9D3317B-7E6B-448C-986D-01C4B4296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869E6C5-9633-418D-A24F-AF65A4F39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BD6E386-7076-479E-B7F6-32B771FA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586D-046A-446F-BA9C-11EADB889AE5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9C081D4-5CA4-4102-946F-C2D86214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DCE95BF-62F6-4D07-8A89-71725E05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590F-A76C-4B3E-96A9-FC5F61D9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3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BEBE8E-53E0-4306-8E6E-BE1DFDD6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D54CF55-44F5-4CC8-9D18-1CE0FEB8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586D-046A-446F-BA9C-11EADB889AE5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95B34DD-CA36-49F2-8A52-F8CF042D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7A67640-A264-44A5-9D40-7652F729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590F-A76C-4B3E-96A9-FC5F61D9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3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16B3376-DA28-4BF3-AA26-01846B03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586D-046A-446F-BA9C-11EADB889AE5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ECF5AF9-01D4-4F03-B93E-C7EDD4C2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48A4C76-1506-4587-AF48-C75CF0D6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590F-A76C-4B3E-96A9-FC5F61D9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28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64DF61-F096-4813-BDE4-F789EA63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5C78C9-2980-4048-90B2-3E00914CF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E50A37-832D-497A-BA11-F764C36AB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71EFABC-CB1A-493F-9AFE-171BA28B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586D-046A-446F-BA9C-11EADB889AE5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AC2B342-08AA-4418-B3E2-EFA2CCBD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8C4504F-DDFD-46F5-9AC0-C95CE26D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590F-A76C-4B3E-96A9-FC5F61D9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74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05791-CCC2-478C-8A07-9658D908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0C3B701-9B47-458F-85C4-637392F7D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6D529C3-C672-4ACC-ACEA-D1BB0602B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C74005D-BC25-43CD-8A7F-E21150D4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586D-046A-446F-BA9C-11EADB889AE5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0905759-D50D-43E6-A840-218E7D6E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9BAAAF2-C879-4FBC-9D99-DE7AF671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590F-A76C-4B3E-96A9-FC5F61D9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86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81C5B22-7C12-4D57-8B6E-73A28EB6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CBAFD51-9385-437D-ABEB-D0790E420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399BA1-9F91-41AE-8D52-D96BE6B3A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4586D-046A-446F-BA9C-11EADB889AE5}" type="datetimeFigureOut">
              <a:rPr lang="en-GB" smtClean="0"/>
              <a:t>11/02/2022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A2D9D31-7D03-4989-B170-92F55E8FC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B0114B-9AA9-4C71-8303-6E6EE9EFB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7590F-A76C-4B3E-96A9-FC5F61D91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67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European Union flag and description | European flags, Flags europe, Flag">
            <a:extLst>
              <a:ext uri="{FF2B5EF4-FFF2-40B4-BE49-F238E27FC236}">
                <a16:creationId xmlns:a16="http://schemas.microsoft.com/office/drawing/2014/main" id="{EA4D204F-C337-4789-8E74-0466C56B2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t="6218"/>
          <a:stretch/>
        </p:blipFill>
        <p:spPr bwMode="auto">
          <a:xfrm>
            <a:off x="0" y="-193915"/>
            <a:ext cx="12434047" cy="78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5E24FB8-BB5D-4FFC-BC83-708636AD3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3602"/>
            <a:ext cx="9144000" cy="2387600"/>
          </a:xfrm>
        </p:spPr>
        <p:txBody>
          <a:bodyPr/>
          <a:lstStyle/>
          <a:p>
            <a:r>
              <a:rPr lang="hr-HR" b="1" dirty="0" err="1">
                <a:latin typeface="Fira Sans Extra Condensed" panose="020B0503050000020004" pitchFamily="34" charset="0"/>
              </a:rPr>
              <a:t>Grow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Healthy</a:t>
            </a:r>
            <a:r>
              <a:rPr lang="hr-HR" b="1" dirty="0">
                <a:latin typeface="Fira Sans Extra Condensed" panose="020B0503050000020004" pitchFamily="34" charset="0"/>
              </a:rPr>
              <a:t>! </a:t>
            </a:r>
            <a:r>
              <a:rPr lang="hr-HR" b="1" dirty="0" err="1">
                <a:latin typeface="Fira Sans Extra Condensed" panose="020B0503050000020004" pitchFamily="34" charset="0"/>
              </a:rPr>
              <a:t>Let’s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Create</a:t>
            </a:r>
            <a:r>
              <a:rPr lang="hr-HR" b="1" dirty="0">
                <a:latin typeface="Fira Sans Extra Condensed" panose="020B0503050000020004" pitchFamily="34" charset="0"/>
              </a:rPr>
              <a:t> a </a:t>
            </a:r>
            <a:r>
              <a:rPr lang="hr-HR" b="1" dirty="0" err="1">
                <a:latin typeface="Fira Sans Extra Condensed" panose="020B0503050000020004" pitchFamily="34" charset="0"/>
              </a:rPr>
              <a:t>Well-Being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Cocktail</a:t>
            </a:r>
            <a:r>
              <a:rPr lang="hr-HR" b="1" dirty="0">
                <a:latin typeface="Fira Sans Extra Condensed" panose="020B0503050000020004" pitchFamily="34" charset="0"/>
              </a:rPr>
              <a:t>!</a:t>
            </a:r>
            <a:endParaRPr lang="en-GB" b="1" dirty="0">
              <a:latin typeface="Fira Sans Extra Condensed" panose="020B05030500000200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91C50B2-7080-424F-950E-934A9C81E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5868"/>
            <a:ext cx="9144000" cy="1655762"/>
          </a:xfrm>
        </p:spPr>
        <p:txBody>
          <a:bodyPr/>
          <a:lstStyle/>
          <a:p>
            <a:r>
              <a:rPr lang="hr-HR" b="1" dirty="0" err="1">
                <a:latin typeface="Fira Sans Extra Condensed" panose="020B0503050000020004" pitchFamily="34" charset="0"/>
                <a:cs typeface="Times New Roman" panose="02020603050405020304" pitchFamily="18" charset="0"/>
              </a:rPr>
              <a:t>Our</a:t>
            </a:r>
            <a:r>
              <a:rPr lang="hr-HR" b="1" dirty="0">
                <a:latin typeface="Fira Sans Extra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  <a:cs typeface="Times New Roman" panose="02020603050405020304" pitchFamily="18" charset="0"/>
              </a:rPr>
              <a:t>national</a:t>
            </a:r>
            <a:r>
              <a:rPr lang="hr-HR" b="1" dirty="0">
                <a:latin typeface="Fira Sans Extra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  <a:cs typeface="Times New Roman" panose="02020603050405020304" pitchFamily="18" charset="0"/>
              </a:rPr>
              <a:t>jokes</a:t>
            </a:r>
            <a:r>
              <a:rPr lang="hr-HR" b="1" dirty="0">
                <a:latin typeface="Fira Sans Extra Condensed" panose="020B0503050000020004" pitchFamily="34" charset="0"/>
                <a:cs typeface="Times New Roman" panose="02020603050405020304" pitchFamily="18" charset="0"/>
              </a:rPr>
              <a:t>, </a:t>
            </a:r>
            <a:r>
              <a:rPr lang="hr-HR" b="1" dirty="0" err="1">
                <a:latin typeface="Fira Sans Extra Condensed" panose="020B0503050000020004" pitchFamily="34" charset="0"/>
                <a:cs typeface="Times New Roman" panose="02020603050405020304" pitchFamily="18" charset="0"/>
              </a:rPr>
              <a:t>comedians</a:t>
            </a:r>
            <a:r>
              <a:rPr lang="hr-HR" b="1" dirty="0">
                <a:latin typeface="Fira Sans Extra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  <a:cs typeface="Times New Roman" panose="02020603050405020304" pitchFamily="18" charset="0"/>
              </a:rPr>
              <a:t>and</a:t>
            </a:r>
            <a:r>
              <a:rPr lang="hr-HR" b="1" dirty="0">
                <a:latin typeface="Fira Sans Extra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  <a:cs typeface="Times New Roman" panose="02020603050405020304" pitchFamily="18" charset="0"/>
              </a:rPr>
              <a:t>comic</a:t>
            </a:r>
            <a:r>
              <a:rPr lang="hr-HR" b="1" dirty="0">
                <a:latin typeface="Fira Sans Extra Condensed" panose="020B05030500000200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  <a:cs typeface="Times New Roman" panose="02020603050405020304" pitchFamily="18" charset="0"/>
              </a:rPr>
              <a:t>characters</a:t>
            </a:r>
            <a:endParaRPr lang="en-GB" b="1" dirty="0">
              <a:latin typeface="Fira Sans Extra Condensed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1C6B957-ABB8-43F7-9CD4-0E377BCAFD99}"/>
              </a:ext>
            </a:extLst>
          </p:cNvPr>
          <p:cNvSpPr txBox="1"/>
          <p:nvPr/>
        </p:nvSpPr>
        <p:spPr>
          <a:xfrm>
            <a:off x="7462888" y="6176964"/>
            <a:ext cx="507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Buvinić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Vana,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Leal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Renata,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Yancheva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Adriana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0420439-B972-4DC7-A861-C5F98A778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r="12453"/>
          <a:stretch/>
        </p:blipFill>
        <p:spPr bwMode="auto">
          <a:xfrm flipH="1">
            <a:off x="1168903" y="940224"/>
            <a:ext cx="1651568" cy="11010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70CE3C9-E0C6-404B-BA3A-2FC30D178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86" y="940224"/>
            <a:ext cx="1649506" cy="10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3D397DE-524E-459B-96F6-A19975A2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784" y="940224"/>
            <a:ext cx="1651313" cy="11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ravelBlog » Bulgarian Flag, Bulgaria Flag">
            <a:extLst>
              <a:ext uri="{FF2B5EF4-FFF2-40B4-BE49-F238E27FC236}">
                <a16:creationId xmlns:a16="http://schemas.microsoft.com/office/drawing/2014/main" id="{C2D0486C-DCCF-4C8A-9296-FA7BB043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04" y="940224"/>
            <a:ext cx="1651568" cy="11010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6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 Portugal 20 x 30 cm">
            <a:extLst>
              <a:ext uri="{FF2B5EF4-FFF2-40B4-BE49-F238E27FC236}">
                <a16:creationId xmlns:a16="http://schemas.microsoft.com/office/drawing/2014/main" id="{EC392E6D-00BC-46C7-9B4B-F3218F5D0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83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EAAF5A2-FB29-44F0-84CE-4892FF20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effectLst/>
                <a:latin typeface="Fira Sans Extra Condensed" panose="020B0503050000020004" pitchFamily="34" charset="0"/>
              </a:rPr>
              <a:t>Ricardo Araújo Pereira</a:t>
            </a:r>
            <a:endParaRPr lang="en-GB" b="1" dirty="0">
              <a:latin typeface="Fira Sans Extra Condensed" panose="020B05030500000200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6FED14-20D9-4762-ADEF-C03B64729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Lisbon parish of São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Sebastião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Pedreira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Grew up in the Benfica area 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of a TAP pilot and an on-board assistant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 years old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a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Portuguese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comedian and columnist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famous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Smelly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icardo Araújo Pereira | Wiki Dobragens Portuguesas | Fandom">
            <a:extLst>
              <a:ext uri="{FF2B5EF4-FFF2-40B4-BE49-F238E27FC236}">
                <a16:creationId xmlns:a16="http://schemas.microsoft.com/office/drawing/2014/main" id="{B8F2DC8E-C14D-4C8A-9365-EF5F409A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77" y="2421031"/>
            <a:ext cx="39944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9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ag Portugal 20 x 30 cm">
            <a:extLst>
              <a:ext uri="{FF2B5EF4-FFF2-40B4-BE49-F238E27FC236}">
                <a16:creationId xmlns:a16="http://schemas.microsoft.com/office/drawing/2014/main" id="{3501F56C-CFFB-4D23-B9E8-E9572804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83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9EFC19E-DAB1-493F-A2EF-B8370E91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latin typeface="Fira Sans Extra Condensed" panose="020B0503050000020004" pitchFamily="34" charset="0"/>
              </a:rPr>
              <a:t>Pereira’s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jokes</a:t>
            </a:r>
            <a:endParaRPr lang="en-GB" b="1" dirty="0">
              <a:latin typeface="Fira Sans Extra Condensed" panose="020B05030500000200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3A7172-0626-4D09-8C81-1673986F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0117"/>
            <a:ext cx="10515600" cy="366684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“How is virgin olive oil made? - With the olives that were not eaten”. 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“If you're feeling lonely, abandoned, thinking no one cares about you... delay a payment”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told a chemical joke... There was no reaction”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4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ag Portugal 20 x 30 cm">
            <a:extLst>
              <a:ext uri="{FF2B5EF4-FFF2-40B4-BE49-F238E27FC236}">
                <a16:creationId xmlns:a16="http://schemas.microsoft.com/office/drawing/2014/main" id="{518DCC1B-0811-4CFE-B919-A4183821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83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1A60E9B-D3AD-42AB-945F-3561120F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latin typeface="Fira Sans Extra Condensed" panose="020B0503050000020004" pitchFamily="34" charset="0"/>
              </a:rPr>
              <a:t>Pereira’s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jokes</a:t>
            </a:r>
            <a:r>
              <a:rPr lang="hr-HR" b="1" dirty="0">
                <a:latin typeface="Fira Sans Extra Condensed" panose="020B0503050000020004" pitchFamily="34" charset="0"/>
              </a:rPr>
              <a:t> II</a:t>
            </a:r>
            <a:endParaRPr lang="en-GB" b="1" dirty="0">
              <a:latin typeface="Fira Sans Extra Condensed" panose="020B05030500000200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A9DF35-86E7-4DA6-8691-1BAB7B1FC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“Law student when taking a real test:. - What is a fraud? - That's what the professor is doing - answers the student. The teacher is indignant: - come on, explain yourself. Then the student says: according to the Penal Code "everyone who takes advantage of the ignorance of the other to harm him commits fraud”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9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ag Portugal 20 x 30 cm">
            <a:extLst>
              <a:ext uri="{FF2B5EF4-FFF2-40B4-BE49-F238E27FC236}">
                <a16:creationId xmlns:a16="http://schemas.microsoft.com/office/drawing/2014/main" id="{518DCC1B-0811-4CFE-B919-A4183821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83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1A60E9B-D3AD-42AB-945F-3561120F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latin typeface="Fira Sans Extra Condensed" panose="020B0503050000020004" pitchFamily="34" charset="0"/>
              </a:rPr>
              <a:t>Smelly</a:t>
            </a:r>
            <a:r>
              <a:rPr lang="hr-HR" b="1" dirty="0">
                <a:latin typeface="Fira Sans Extra Condensed" panose="020B0503050000020004" pitchFamily="34" charset="0"/>
              </a:rPr>
              <a:t> Cat (</a:t>
            </a:r>
            <a:r>
              <a:rPr lang="hr-HR" b="1" dirty="0" err="1">
                <a:latin typeface="Fira Sans Extra Condensed" panose="020B0503050000020004" pitchFamily="34" charset="0"/>
              </a:rPr>
              <a:t>Gato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Fedorento</a:t>
            </a:r>
            <a:r>
              <a:rPr lang="hr-HR" b="1" dirty="0">
                <a:latin typeface="Fira Sans Extra Condensed" panose="020B0503050000020004" pitchFamily="34" charset="0"/>
              </a:rPr>
              <a:t>)</a:t>
            </a:r>
            <a:endParaRPr lang="en-GB" b="1" dirty="0">
              <a:latin typeface="Fira Sans Extra Condensed" panose="020B05030500000200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A9DF35-86E7-4DA6-8691-1BAB7B1F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10550" cy="4351338"/>
          </a:xfrm>
        </p:spPr>
        <p:txBody>
          <a:bodyPr>
            <a:normAutofit/>
          </a:bodyPr>
          <a:lstStyle/>
          <a:p>
            <a:r>
              <a:rPr lang="hr-H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Gato</a:t>
            </a:r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Fedorento</a:t>
            </a:r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Portuguese surreal comedy group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story of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Fedorento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began in 2003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2005, the new series of the Smelly Cat began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Série Barbosa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2005, a second DVD was released, containing all the sketches of the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Meireles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series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2006, Smelly Cat decided to radically change the format of their program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comedians satirize current events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Gato Fedorento: Série Lopes da Silva (TV Series 2006– ) - IMDb">
            <a:extLst>
              <a:ext uri="{FF2B5EF4-FFF2-40B4-BE49-F238E27FC236}">
                <a16:creationId xmlns:a16="http://schemas.microsoft.com/office/drawing/2014/main" id="{6A29BA3A-B86A-4A38-B700-2F38187C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1614808"/>
            <a:ext cx="2776538" cy="397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8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7D1F18-B5C0-4A5C-ADDE-F25212EA2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b="1" dirty="0" err="1">
                <a:latin typeface="Fira Sans Extra Condensed" panose="020B0503050000020004" pitchFamily="34" charset="0"/>
              </a:rPr>
              <a:t>The</a:t>
            </a:r>
            <a:r>
              <a:rPr lang="hr-HR" sz="7200" b="1" dirty="0">
                <a:latin typeface="Fira Sans Extra Condensed" panose="020B0503050000020004" pitchFamily="34" charset="0"/>
              </a:rPr>
              <a:t> </a:t>
            </a:r>
            <a:r>
              <a:rPr lang="hr-HR" sz="7200" b="1" dirty="0" err="1">
                <a:latin typeface="Fira Sans Extra Condensed" panose="020B0503050000020004" pitchFamily="34" charset="0"/>
              </a:rPr>
              <a:t>End</a:t>
            </a:r>
            <a:endParaRPr lang="en-GB" sz="7200" b="1" dirty="0">
              <a:latin typeface="Fira Sans Extra Condensed" panose="020B05030500000200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02B4A6-EFA6-4776-B0FE-228EF1244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err="1">
                <a:latin typeface="Fira Sans Extra Condensed" panose="020B0503050000020004" pitchFamily="34" charset="0"/>
              </a:rPr>
              <a:t>Thank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you</a:t>
            </a:r>
            <a:r>
              <a:rPr lang="hr-HR" b="1" dirty="0">
                <a:latin typeface="Fira Sans Extra Condensed" panose="020B0503050000020004" pitchFamily="34" charset="0"/>
              </a:rPr>
              <a:t> for </a:t>
            </a:r>
            <a:r>
              <a:rPr lang="hr-HR" b="1" dirty="0" err="1">
                <a:latin typeface="Fira Sans Extra Condensed" panose="020B0503050000020004" pitchFamily="34" charset="0"/>
              </a:rPr>
              <a:t>your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attention</a:t>
            </a:r>
            <a:r>
              <a:rPr lang="hr-HR" b="1" dirty="0">
                <a:latin typeface="Fira Sans Extra Condensed" panose="020B0503050000020004" pitchFamily="34" charset="0"/>
              </a:rPr>
              <a:t>!</a:t>
            </a:r>
            <a:endParaRPr lang="en-GB" b="1" dirty="0">
              <a:latin typeface="Fira Sans Extra Condensed" panose="020B05030500000200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70CE512-B1FC-4AF7-9918-3A7F23E87B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DD940F9-BE9D-4C97-B89C-EFAA93B17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10" descr="European Union flag and description | European flags, Flags europe, Flag">
            <a:extLst>
              <a:ext uri="{FF2B5EF4-FFF2-40B4-BE49-F238E27FC236}">
                <a16:creationId xmlns:a16="http://schemas.microsoft.com/office/drawing/2014/main" id="{F669F49A-536D-4322-9555-DCB2D1380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t="6218"/>
          <a:stretch/>
        </p:blipFill>
        <p:spPr bwMode="auto">
          <a:xfrm>
            <a:off x="0" y="-193915"/>
            <a:ext cx="12434047" cy="78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54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106A9BD-C480-45AF-AB87-F8C4BCEC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618565" y="-555776"/>
            <a:ext cx="13016753" cy="8255467"/>
          </a:xfrm>
          <a:prstGeom prst="rect">
            <a:avLst/>
          </a:prstGeom>
          <a:ln>
            <a:noFill/>
          </a:ln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684D586-0090-4ADD-BE0C-5496514A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Fira Sans Extra Condensed" panose="020B0503050000020004" pitchFamily="34" charset="0"/>
              </a:rPr>
              <a:t>Hitar Petar</a:t>
            </a:r>
            <a:endParaRPr lang="en-GB" b="1" dirty="0">
              <a:latin typeface="Fira Sans Extra Condensed" panose="020B05030500000200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EF8331-8D25-4DEA-BE63-4A41B6AA4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1" y="1690688"/>
            <a:ext cx="7467599" cy="376254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peasant trickster character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Bulgarian folklore 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“typical Bulgarian” 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regarded as a strictly positive figure and a hero of the common folk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character,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appeared in the 16th–17th century, when Bulgaria was still under Ottoman rule.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ADC8330-7E2C-4C00-A561-065E56B27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02" t="313" r="12153" b="-3398"/>
          <a:stretch/>
        </p:blipFill>
        <p:spPr>
          <a:xfrm>
            <a:off x="123825" y="1895475"/>
            <a:ext cx="3276600" cy="318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720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F1926B9-153D-48BC-9E9A-22388738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" y="-671947"/>
            <a:ext cx="12667128" cy="852152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B36BFB8-D8FA-4AB9-8643-EAAB2384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latin typeface="Fira Sans Extra Condensed" panose="020B0503050000020004" pitchFamily="34" charset="0"/>
              </a:rPr>
              <a:t>Origins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of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the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character</a:t>
            </a:r>
            <a:endParaRPr lang="en-GB" b="1" dirty="0">
              <a:latin typeface="Fira Sans Extra Condensed" panose="020B05030500000200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7FBC89-4562-40BC-AF04-3D8A48AF0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682" y="1775012"/>
            <a:ext cx="7463117" cy="44019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Tales on his deeds are presented in the folklore of all regions inhabited by Bulgarians: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Dobrudzha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Thrace and Macedonia.</a:t>
            </a: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1873, he was introduced to literature, with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Iliya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Blaskov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publishing several anecdotes involving him.</a:t>
            </a: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similar to other characters of European and Oriental folklore, more notable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ones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Islamic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folklore,the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German, the Hungarian and the Jewish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738B22D-B5FD-453D-86FE-AE62AC9F7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37" y="1426660"/>
            <a:ext cx="3432345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2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05A55D2-EF25-4B70-9DAD-5C90257BEA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" y="-671947"/>
            <a:ext cx="12667128" cy="852152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4EB450F-4C6B-413B-A01F-07D15F52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Fira Sans Extra Condensed" panose="020B0503050000020004" pitchFamily="34" charset="0"/>
                <a:cs typeface="Times New Roman" panose="02020603050405020304" pitchFamily="18" charset="0"/>
              </a:rPr>
              <a:t>Krali Marko </a:t>
            </a:r>
            <a:r>
              <a:rPr lang="hr-HR" b="1" dirty="0" err="1">
                <a:latin typeface="Fira Sans Extra Condensed" panose="020B0503050000020004" pitchFamily="34" charset="0"/>
                <a:cs typeface="Times New Roman" panose="02020603050405020304" pitchFamily="18" charset="0"/>
              </a:rPr>
              <a:t>and</a:t>
            </a:r>
            <a:r>
              <a:rPr lang="hr-HR" b="1" dirty="0">
                <a:latin typeface="Fira Sans Extra Condensed" panose="020B0503050000020004" pitchFamily="34" charset="0"/>
                <a:cs typeface="Times New Roman" panose="02020603050405020304" pitchFamily="18" charset="0"/>
              </a:rPr>
              <a:t> Hitar Petar</a:t>
            </a:r>
            <a:endParaRPr lang="en-GB" b="1" dirty="0">
              <a:latin typeface="Fira Sans Extra Condensed" panose="020B05030500000200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F25DB5-074C-4A08-A164-949BB7B6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Marko began to squabble about who is stronger.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"If I squeeze a stone,"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Marko said, "I will reduce it to dust and ashes!"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 really did this. He took a stone, pressed it, and reduced it to dust and ashes.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"That's nothing," said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"If I get a stone and press it, I will make water start running from it."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 rummaged in his bag, took out a piece of white cheese, pressed it, and squeezed water out of it.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"You are stronger indeed!"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Marko admitted astonished.</a:t>
            </a:r>
          </a:p>
          <a:p>
            <a:pPr marL="0" indent="0" algn="just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Marko took an iron bar and said, "I can throw this bar to reach the stars!" And he threw it.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"But I can promise you golden mountains!" said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"Give me the bar."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took the bar and hit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Marko's head very hard.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Marko's sight grew dim.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"You are really stronger than me, I see golden mountains!"</a:t>
            </a:r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25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2A7CE8C-ACB3-4799-9E25-1D46ADF97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F56C617-37BA-43E3-B79A-C9BD7C69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Fira Sans Extra Condensed" panose="020B0503050000020004" pitchFamily="34" charset="0"/>
              </a:rPr>
              <a:t>Croatian </a:t>
            </a:r>
            <a:r>
              <a:rPr lang="hr-HR" b="1" dirty="0" err="1">
                <a:latin typeface="Fira Sans Extra Condensed" panose="020B0503050000020004" pitchFamily="34" charset="0"/>
              </a:rPr>
              <a:t>jokes</a:t>
            </a:r>
            <a:endParaRPr lang="en-GB" b="1" dirty="0">
              <a:latin typeface="Fira Sans Extra Condensed" panose="020B05030500000200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07C1C0-BE52-49CD-A6FC-5A4E56E4B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9787"/>
            <a:ext cx="10515600" cy="3837175"/>
          </a:xfrm>
        </p:spPr>
        <p:txBody>
          <a:bodyPr/>
          <a:lstStyle/>
          <a:p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jokes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m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ockery</a:t>
            </a:r>
            <a:endParaRPr lang="hr-HR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Characters from joke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s: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blonde,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Perica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/Ivica, neighbouring peoples people from different regions</a:t>
            </a:r>
            <a:endParaRPr lang="hr-HR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Sometimes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unfunny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offensive</a:t>
            </a:r>
            <a:endParaRPr lang="hr-HR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Stupidity and stinginess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themes</a:t>
            </a:r>
            <a:endParaRPr lang="hr-HR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1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26851F-4036-4D5D-8BE7-04BCED16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C0FB39E-A164-487E-A31B-ED140FE5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latin typeface="Fira Sans Extra Condensed" panose="020B0503050000020004" pitchFamily="34" charset="0"/>
              </a:rPr>
              <a:t>Stinginess</a:t>
            </a:r>
            <a:r>
              <a:rPr lang="hr-HR" b="1" dirty="0">
                <a:latin typeface="Fira Sans Extra Condensed" panose="020B0503050000020004" pitchFamily="34" charset="0"/>
              </a:rPr>
              <a:t> (Marin Držić)</a:t>
            </a:r>
            <a:endParaRPr lang="en-GB" b="1" dirty="0">
              <a:latin typeface="Fira Sans Extra Condensed" panose="020B05030500000200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900662-50D3-4D59-B5FF-661B99C49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141" y="1990164"/>
            <a:ext cx="8059272" cy="3846139"/>
          </a:xfrm>
        </p:spPr>
        <p:txBody>
          <a:bodyPr/>
          <a:lstStyle/>
          <a:p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Marin 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Držić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Croatian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Renaissance playwright </a:t>
            </a:r>
            <a:endParaRPr lang="hr-HR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Skup</a:t>
            </a:r>
            <a:r>
              <a:rPr lang="hr-HR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</a:t>
            </a:r>
            <a:r>
              <a:rPr lang="hr-HR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similar to </a:t>
            </a:r>
            <a:r>
              <a:rPr lang="en-GB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Miser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Aulularia</a:t>
            </a:r>
            <a:endParaRPr lang="hr-HR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stingy old man finds gold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thing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endParaRPr lang="hr-HR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Comedy of errors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matters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gold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everyone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Skup’s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stinginess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drama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starts</a:t>
            </a:r>
            <a:endParaRPr lang="en-GB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9218" name="Picture 2" descr="Marin Držić">
            <a:extLst>
              <a:ext uri="{FF2B5EF4-FFF2-40B4-BE49-F238E27FC236}">
                <a16:creationId xmlns:a16="http://schemas.microsoft.com/office/drawing/2014/main" id="{B6C603CA-8A38-484B-9D4E-DBBDEFAB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" y="1679638"/>
            <a:ext cx="3325906" cy="355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1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1A6BF9B-BC27-4846-A0B8-6483977C9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3810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1A3F06D-9633-4DD7-A581-B1A7013C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latin typeface="Fira Sans Extra Condensed" panose="020B0503050000020004" pitchFamily="34" charset="0"/>
              </a:rPr>
              <a:t>Jokes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about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stinginess</a:t>
            </a:r>
            <a:endParaRPr lang="en-GB" b="1" dirty="0">
              <a:latin typeface="Fira Sans Extra Condensed" panose="020B05030500000200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3084C6-1396-4CAF-88D4-ABAF425A1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718" y="2026023"/>
            <a:ext cx="7741024" cy="3738563"/>
          </a:xfrm>
        </p:spPr>
        <p:txBody>
          <a:bodyPr/>
          <a:lstStyle/>
          <a:p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 life of our ancestors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led to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stereotype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sting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iness</a:t>
            </a:r>
            <a:endParaRPr lang="hr-HR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rotective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belongings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saw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stingy. </a:t>
            </a:r>
            <a:endParaRPr lang="hr-HR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Jokes about the stinginess of the people from all islands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Brač)</a:t>
            </a:r>
          </a:p>
          <a:p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jokes are </a:t>
            </a:r>
            <a:r>
              <a:rPr lang="hr-H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ery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popular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our region</a:t>
            </a:r>
          </a:p>
          <a:p>
            <a:endParaRPr lang="en-GB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A4015F5-581D-4312-A823-092BAC12E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85" y="1787356"/>
            <a:ext cx="3506933" cy="34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93A4347-2416-4F42-BDB3-BE0402E2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D8E4196-975F-4C64-9A7C-5E366603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latin typeface="Fira Sans Extra Condensed" panose="020B0503050000020004" pitchFamily="34" charset="0"/>
              </a:rPr>
              <a:t>Jokes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about</a:t>
            </a:r>
            <a:r>
              <a:rPr lang="hr-HR" b="1" dirty="0">
                <a:latin typeface="Fira Sans Extra Condensed" panose="020B0503050000020004" pitchFamily="34" charset="0"/>
              </a:rPr>
              <a:t> „Bračani”</a:t>
            </a:r>
            <a:endParaRPr lang="en-GB" b="1" dirty="0">
              <a:latin typeface="Fira Sans Extra Condensed" panose="020B05030500000200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1E4DFC-05BD-4DD7-A197-B59B9A99E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rest of the world, the Scots are the ones considered stingy. So how were the Scots created? A man from </a:t>
            </a:r>
            <a:r>
              <a:rPr lang="en-GB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Brač</a:t>
            </a: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sent his son to Britain.</a:t>
            </a:r>
            <a:endParaRPr lang="hr-HR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were lizards created? A </a:t>
            </a:r>
            <a:r>
              <a:rPr lang="en-GB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Bračanin</a:t>
            </a: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fed alligators.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 you know which boat is carrying </a:t>
            </a:r>
            <a:r>
              <a:rPr lang="en-GB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Bračani</a:t>
            </a: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There aren’t any seagulls following it.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animal is </a:t>
            </a:r>
            <a:r>
              <a:rPr lang="en-GB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Bračanin’s</a:t>
            </a: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favourite? Giraffe – it’s in his yard but it eats from the neighbour’s.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Bračanin</a:t>
            </a: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buying a ticket for Hajduk-Dinamo, and he gives 50kn. The salesman tells him the ticket is 100, but </a:t>
            </a:r>
            <a:r>
              <a:rPr lang="en-GB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Bračanin</a:t>
            </a: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responds that he’s only there for Hajduk.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759EE74-2CBF-4539-8DEE-05DB9C20F949}"/>
              </a:ext>
            </a:extLst>
          </p:cNvPr>
          <p:cNvSpPr txBox="1"/>
          <p:nvPr/>
        </p:nvSpPr>
        <p:spPr>
          <a:xfrm>
            <a:off x="7756712" y="679481"/>
            <a:ext cx="297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Fira Sans Extra Condensed" panose="020B0503050000020004" pitchFamily="34" charset="0"/>
              </a:rPr>
              <a:t>Bračanin – </a:t>
            </a:r>
            <a:r>
              <a:rPr lang="hr-HR" b="1" dirty="0" err="1">
                <a:latin typeface="Fira Sans Extra Condensed" panose="020B0503050000020004" pitchFamily="34" charset="0"/>
              </a:rPr>
              <a:t>person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from</a:t>
            </a:r>
            <a:r>
              <a:rPr lang="hr-HR" b="1" dirty="0">
                <a:latin typeface="Fira Sans Extra Condensed" panose="020B0503050000020004" pitchFamily="34" charset="0"/>
              </a:rPr>
              <a:t> Brač</a:t>
            </a:r>
          </a:p>
          <a:p>
            <a:r>
              <a:rPr lang="hr-HR" b="1" dirty="0">
                <a:latin typeface="Fira Sans Extra Condensed" panose="020B0503050000020004" pitchFamily="34" charset="0"/>
              </a:rPr>
              <a:t>Bračani – </a:t>
            </a:r>
            <a:r>
              <a:rPr lang="hr-HR" b="1" dirty="0" err="1">
                <a:latin typeface="Fira Sans Extra Condensed" panose="020B0503050000020004" pitchFamily="34" charset="0"/>
              </a:rPr>
              <a:t>people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of</a:t>
            </a:r>
            <a:r>
              <a:rPr lang="hr-HR" b="1" dirty="0">
                <a:latin typeface="Fira Sans Extra Condensed" panose="020B0503050000020004" pitchFamily="34" charset="0"/>
              </a:rPr>
              <a:t> Brač</a:t>
            </a:r>
            <a:endParaRPr lang="en-GB" b="1" dirty="0"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7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E81A120-26D1-414F-815C-CE825F05F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3810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72B4C34-3DEB-4B0D-B77D-E2D1C1F3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latin typeface="Fira Sans Extra Condensed" panose="020B0503050000020004" pitchFamily="34" charset="0"/>
              </a:rPr>
              <a:t>Jokes</a:t>
            </a:r>
            <a:r>
              <a:rPr lang="hr-HR" b="1" dirty="0">
                <a:latin typeface="Fira Sans Extra Condensed" panose="020B0503050000020004" pitchFamily="34" charset="0"/>
              </a:rPr>
              <a:t> </a:t>
            </a:r>
            <a:r>
              <a:rPr lang="hr-HR" b="1" dirty="0" err="1">
                <a:latin typeface="Fira Sans Extra Condensed" panose="020B0503050000020004" pitchFamily="34" charset="0"/>
              </a:rPr>
              <a:t>about</a:t>
            </a:r>
            <a:r>
              <a:rPr lang="hr-HR" b="1" dirty="0">
                <a:latin typeface="Fira Sans Extra Condensed" panose="020B0503050000020004" pitchFamily="34" charset="0"/>
              </a:rPr>
              <a:t> „Bračani” II</a:t>
            </a:r>
            <a:endParaRPr lang="en-GB" b="1" dirty="0">
              <a:latin typeface="Fira Sans Extra Condensed" panose="020B05030500000200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3DAF02-F6A1-426B-8482-96BCBB5BF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217420" algn="l"/>
              </a:tabLst>
            </a:pP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does a </a:t>
            </a:r>
            <a:r>
              <a:rPr lang="en-GB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Bračanin</a:t>
            </a: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shower? He sets a forest on fire and wait for the water bomber.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217420" algn="l"/>
              </a:tabLst>
            </a:pP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is </a:t>
            </a:r>
            <a:r>
              <a:rPr lang="en-GB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Bračanin</a:t>
            </a: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angry at the public transport prices going down? Because he’s saving less money by walking.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217420" algn="l"/>
              </a:tabLst>
            </a:pP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old </a:t>
            </a:r>
            <a:r>
              <a:rPr lang="en-GB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Bračanin</a:t>
            </a: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surrounded by his family on his deathbed. He begins to ask for all his sons. Mate, are you here? </a:t>
            </a:r>
            <a:r>
              <a:rPr lang="en-GB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Šime</a:t>
            </a: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are you here? And so on. They all come to him and say: yes, father, we’re here. Then he responds: if you’re all here, why is the kitchen light on?!</a:t>
            </a:r>
            <a:endParaRPr lang="hr-HR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217420" algn="l"/>
              </a:tabLst>
            </a:pP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a </a:t>
            </a:r>
            <a:r>
              <a:rPr lang="en-GB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Brač</a:t>
            </a:r>
            <a:r>
              <a:rPr lang="en-GB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buffet look like? An overturned table with some oil and cheese on one side, a piece of lamb and fish on the other.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21742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783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1035</Words>
  <Application>Microsoft Office PowerPoint</Application>
  <PresentationFormat>Široki zaslon</PresentationFormat>
  <Paragraphs>77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Fira Sans Extra Condensed</vt:lpstr>
      <vt:lpstr>Times New Roman</vt:lpstr>
      <vt:lpstr>Tema sustava Office</vt:lpstr>
      <vt:lpstr>Grow Healthy! Let’s Create a Well-Being Cocktail!</vt:lpstr>
      <vt:lpstr>Hitar Petar</vt:lpstr>
      <vt:lpstr>Origins of the character</vt:lpstr>
      <vt:lpstr>Krali Marko and Hitar Petar</vt:lpstr>
      <vt:lpstr>Croatian jokes</vt:lpstr>
      <vt:lpstr>Stinginess (Marin Držić)</vt:lpstr>
      <vt:lpstr>Jokes about stinginess</vt:lpstr>
      <vt:lpstr>Jokes about „Bračani”</vt:lpstr>
      <vt:lpstr>Jokes about „Bračani” II</vt:lpstr>
      <vt:lpstr>Ricardo Araújo Pereira</vt:lpstr>
      <vt:lpstr>Pereira’s jokes</vt:lpstr>
      <vt:lpstr>Pereira’s jokes II</vt:lpstr>
      <vt:lpstr>Smelly Cat (Gato Fedorento)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Croatian jokes</dc:title>
  <dc:creator>Vana Buvinic</dc:creator>
  <cp:lastModifiedBy>Vana Buvinic</cp:lastModifiedBy>
  <cp:revision>2</cp:revision>
  <dcterms:created xsi:type="dcterms:W3CDTF">2022-02-10T21:48:45Z</dcterms:created>
  <dcterms:modified xsi:type="dcterms:W3CDTF">2022-02-11T10:55:11Z</dcterms:modified>
</cp:coreProperties>
</file>