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ABA0-EFE8-8827-E5DB-302D1040C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4EA952-BD33-6E68-F692-14539530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49E04E-FF78-8FC2-999D-513EC637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85E8FD-90A9-7B78-7FEE-6FD1CC44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5B97D9-194D-7170-A0F2-39378C83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23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0BBB5-424F-27A6-510B-9C35D382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A34B78E-17AB-A312-AB92-5143E43D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1114EC-1DD8-6152-6E18-83C1BCA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802481-2548-CF99-D656-A4AB004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E91D2D-0436-5B38-43D3-658949D8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27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567493E-AF31-4CDB-D38A-06684287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7E23102-9D58-7F2C-0CE1-7564502D6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DE0B88-31BD-DEA4-F66B-5CCB5AE7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F4A05F-8AF2-1114-0471-8B50A7CE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03C4F1-68D1-B22F-26C9-0AB60738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90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5718A0-AC98-E4E0-8976-FC5C713F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7EBA1-649D-4FA7-7292-4EA9A6C0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A7FBBB-B897-43D6-3132-7E8D7421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92F06B-A7EA-1BC3-EEF8-0994EEF3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D95377-A471-BBEF-3449-EA44FD0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9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85CA1-1505-C836-086A-BD329B4C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73AFCD-B13B-E5C9-905E-B9FC7E80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09DF3F-478C-328A-651B-FCB7123F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F07A86-C75F-7630-A9DA-09B16A44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BCF485-7AC4-77B9-32FC-8736FA8B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520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EF36E-9CE6-43ED-533E-D5009878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354CAF-1F2B-A142-970E-4AC70B802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11648D-8390-9F1D-EDEA-FD5D71EEA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283AFA-2CB4-39EA-FCCF-80861D18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FDE0BF-C054-E498-BAFA-5589FA1C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0875F2-6610-8697-3B4F-3C313B67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08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8AC464-6ACF-1D6B-6F54-FAC0B329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4EC4C7-B0A3-BDE4-3D4C-01E9844E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F6E531-AB2D-BE41-2492-F36CD636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551DE3-63BD-B086-882E-6A0284C68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307EAA-F06A-4E88-9B1C-BA3F9A0F1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DC671B-1C80-E94F-C550-E0DB0B48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005D010-0134-3A87-1468-E9B4974F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3362D7A-3F25-DED9-C501-511132EE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83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B2F74-D11A-EAD7-B95D-DC170A5F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7167F1-8A2B-41E9-3162-61481C60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471DB9F-2582-40DE-F4DB-5D43FCF2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F917EEF-7679-FBFA-3F63-97084A83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309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CDE85A8-9915-3016-04D4-A1B80F6C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8F37432-E473-412A-62F9-84630662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A10AF7-FCDA-9B34-D4AA-BF2672B4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24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F6DEC-215E-AA92-A1F0-FF5AFA4B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736BFD-BC14-BE09-C231-B877BB47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4117BF-B647-5ED3-0543-CE9B43F61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C5CF75-0829-5B3D-E043-FA14D8FA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0DB187-BF69-0AF3-6DB5-A09AA01C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74B5FE-C27C-243B-B6D7-8519B860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728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50B14-8F8E-3916-7A54-C2D145F7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B624FA9-9B79-48D0-2659-CF7D2B188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7F8799-08DC-78E5-583C-10FC95640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AEB5F2-B3AC-67B9-E813-A95DCB1E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02D710-BBE0-60E5-CBB7-A56CD23C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4D15F09-6EEB-D8A2-67B6-1235B638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5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7608FCD-BB8D-6F29-2A4F-977CBF6C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BFC3D0-CF76-CBF0-8C4B-835890A9A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FF8DF6-AEBD-C811-CFC0-EE94D742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83FA-F95F-A84B-A9DC-9C4D08DBEA04}" type="datetimeFigureOut">
              <a:rPr lang="sr-Latn-RS" smtClean="0"/>
              <a:t>20. 5. 2025.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868CCB-F37E-998D-5DA8-D4D62303E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127B01-812F-5056-59C5-B987A80B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F67E-A8DA-3B44-86AE-185C5AD3CB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42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2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600FF4-8F69-7128-86F7-CB33CEB0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hr-HR" sz="3800"/>
              <a:t>THE FIGHT FOR HUMAN RIGHTS AND THE SAKHAROV PRIZE</a:t>
            </a:r>
            <a:endParaRPr lang="sr-Latn-RS" sz="3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1FFEF6-705E-FFAC-5FC6-C32ED7BA7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hr-HR" sz="2000"/>
              <a:t>Franko Fabijanović</a:t>
            </a:r>
          </a:p>
          <a:p>
            <a:pPr algn="l"/>
            <a:r>
              <a:rPr lang="hr-HR" sz="2000"/>
              <a:t>3.a</a:t>
            </a:r>
            <a:endParaRPr lang="sr-Latn-RS" sz="20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BD5294-6DB4-D941-1F0D-C9BAB23D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8" y="1794897"/>
            <a:ext cx="5604636" cy="3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1C5BF7-B403-1855-71B0-237FFCFB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6" b="1"/>
          <a:stretch>
            <a:fillRect/>
          </a:stretch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747B332-BDFC-31C7-3DEC-C2D8C78C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b="14235"/>
          <a:stretch>
            <a:fillRect/>
          </a:stretch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9B78709-40E1-3BF1-1A02-CEFBDFCB0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r="-1" b="13900"/>
          <a:stretch>
            <a:fillRect/>
          </a:stretch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1BC76C-2CF2-9BB9-BF5E-74AD35FF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r-Latn-RS" sz="3400"/>
              <a:t>Sakharov Prize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981095-42DD-1C8C-C33B-E8D91E28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hr-HR" sz="2000" dirty="0"/>
              <a:t>A</a:t>
            </a:r>
            <a:r>
              <a:rPr lang="sr-Latn-RS" sz="2000" dirty="0"/>
              <a:t>ward for freedom of thought</a:t>
            </a:r>
            <a:endParaRPr lang="hr-HR" sz="2000" dirty="0"/>
          </a:p>
          <a:p>
            <a:r>
              <a:rPr lang="sr-Latn-RS" sz="2000" dirty="0"/>
              <a:t>It is awarded every year by the European Parliament</a:t>
            </a:r>
            <a:endParaRPr lang="hr-HR" sz="2000" dirty="0"/>
          </a:p>
          <a:p>
            <a:r>
              <a:rPr lang="sr-Latn-RS" sz="2000" dirty="0"/>
              <a:t>The award was established in 1988.</a:t>
            </a:r>
            <a:endParaRPr lang="hr-HR" sz="2000" dirty="0"/>
          </a:p>
          <a:p>
            <a:r>
              <a:rPr lang="sr-Latn-RS" sz="2000" dirty="0"/>
              <a:t>The prize is named after Soviet physicist Andrei Sakharov</a:t>
            </a:r>
            <a:endParaRPr lang="hr-HR" sz="2000" dirty="0"/>
          </a:p>
          <a:p>
            <a:r>
              <a:rPr lang="hr-HR" sz="2000" dirty="0"/>
              <a:t>The award is given in areas such as: freedom of expression, protection of minority rights, fight against violence...</a:t>
            </a:r>
          </a:p>
        </p:txBody>
      </p:sp>
    </p:spTree>
    <p:extLst>
      <p:ext uri="{BB962C8B-B14F-4D97-AF65-F5344CB8AC3E}">
        <p14:creationId xmlns:p14="http://schemas.microsoft.com/office/powerpoint/2010/main" val="93222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E86C40-CB86-CC32-EBA4-3895097F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2" r="2" b="21015"/>
          <a:stretch>
            <a:fillRect/>
          </a:stretch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DD62510-B912-299F-FDB5-94E0CA9DB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7179" b="-1"/>
          <a:stretch>
            <a:fillRect/>
          </a:stretch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491A94C-64B9-11C2-92B5-FE516E84F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>
            <a:fillRect/>
          </a:stretch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E50EA8-65BE-61F1-6596-A58D950D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hr-HR" sz="3400"/>
              <a:t>Anatolij Marchenko(1938.-1986.)</a:t>
            </a:r>
            <a:endParaRPr lang="sr-Latn-RS" sz="3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1B507B-6053-8C98-BA6A-8A558FC3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sr-Latn-RS" sz="2000" dirty="0"/>
              <a:t>Soviet dissident, writer and human rights activist</a:t>
            </a:r>
            <a:endParaRPr lang="hr-HR" sz="2000" dirty="0"/>
          </a:p>
          <a:p>
            <a:r>
              <a:rPr lang="sr-Latn-RS" sz="2000" dirty="0"/>
              <a:t>He spent most of his life in prisons and labor camps for his open opposition to the Soviet regim</a:t>
            </a:r>
            <a:r>
              <a:rPr lang="hr-HR" sz="2000" dirty="0"/>
              <a:t>e</a:t>
            </a:r>
          </a:p>
          <a:p>
            <a:r>
              <a:rPr lang="sr-Latn-RS" sz="2000" dirty="0"/>
              <a:t>He wrote the book "My </a:t>
            </a:r>
            <a:r>
              <a:rPr lang="hr-HR" sz="2000" dirty="0"/>
              <a:t>testimony</a:t>
            </a:r>
            <a:r>
              <a:rPr lang="sr-Latn-RS" sz="2000" dirty="0"/>
              <a:t>" in which he talks about abuse in Soviet camps</a:t>
            </a:r>
            <a:endParaRPr lang="hr-HR" sz="2000" dirty="0"/>
          </a:p>
          <a:p>
            <a:r>
              <a:rPr lang="hr-HR" sz="2000" dirty="0"/>
              <a:t>H</a:t>
            </a:r>
            <a:r>
              <a:rPr lang="sr-Latn-RS" sz="2000" dirty="0"/>
              <a:t>e died due to a hunger strike</a:t>
            </a:r>
          </a:p>
        </p:txBody>
      </p:sp>
    </p:spTree>
    <p:extLst>
      <p:ext uri="{BB962C8B-B14F-4D97-AF65-F5344CB8AC3E}">
        <p14:creationId xmlns:p14="http://schemas.microsoft.com/office/powerpoint/2010/main" val="42634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DD6A81-C89A-7CDD-50A5-942145C2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21953" b="-1"/>
          <a:stretch>
            <a:fillRect/>
          </a:stretch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C6FF17F-7C94-3D4B-1AEF-AA687E8D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0"/>
          <a:stretch>
            <a:fillRect/>
          </a:stretch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7578530-6AC3-1D9C-C0EA-D361E6DBE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r="-1" b="11466"/>
          <a:stretch>
            <a:fillRect/>
          </a:stretch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2036BE-57C9-24AF-D5EF-D04218E2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r-Latn-RS" sz="3400"/>
              <a:t>What was he fighting for?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340B38-E3A5-C7C5-F3E9-C786325D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sr-Latn-RS" sz="2000"/>
              <a:t>Marchenko fought for: freedom of speech, the rights of political prisoners and the abolition of the camps</a:t>
            </a:r>
            <a:endParaRPr lang="hr-HR" sz="2000"/>
          </a:p>
          <a:p>
            <a:r>
              <a:rPr lang="sr-Latn-RS" sz="2000"/>
              <a:t>He received the Sahar Prize in 1988 after his death</a:t>
            </a:r>
          </a:p>
        </p:txBody>
      </p:sp>
    </p:spTree>
    <p:extLst>
      <p:ext uri="{BB962C8B-B14F-4D97-AF65-F5344CB8AC3E}">
        <p14:creationId xmlns:p14="http://schemas.microsoft.com/office/powerpoint/2010/main" val="7586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EB95FE-793F-B013-9400-D5B81741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hr-HR" sz="4100"/>
              <a:t>Denis Mukwege(1955.)</a:t>
            </a:r>
            <a:endParaRPr lang="sr-Latn-RS" sz="41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E2368-017F-28C6-E1F2-60DDBF45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sr-Latn-RS" sz="2000" dirty="0"/>
              <a:t>Congolese gynecologist and human rights activist</a:t>
            </a:r>
            <a:endParaRPr lang="hr-HR" sz="2000" dirty="0"/>
          </a:p>
          <a:p>
            <a:r>
              <a:rPr lang="hr-HR" sz="2000" dirty="0"/>
              <a:t>H</a:t>
            </a:r>
            <a:r>
              <a:rPr lang="sr-Latn-RS" sz="2000" dirty="0"/>
              <a:t>elps women survivors of sexual violence in the Democratic Republic of Congo</a:t>
            </a:r>
            <a:endParaRPr lang="hr-HR" sz="2000" dirty="0"/>
          </a:p>
          <a:p>
            <a:r>
              <a:rPr lang="sr-Latn-RS" sz="2000" dirty="0"/>
              <a:t>Denis opened the Panzi Hospital in the city of Bukavu, where he treats victims of rape in armed conflicts</a:t>
            </a:r>
            <a:endParaRPr lang="hr-HR" sz="2000" dirty="0"/>
          </a:p>
          <a:p>
            <a:endParaRPr lang="sr-Latn-RS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1884AF-8554-CA63-3A81-ADBCBB57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r="2" b="36700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5A63C2E-E4A8-1E73-987E-988FB8E38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6655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14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4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50">
            <a:extLst>
              <a:ext uri="{FF2B5EF4-FFF2-40B4-BE49-F238E27FC236}">
                <a16:creationId xmlns:a16="http://schemas.microsoft.com/office/drawing/2014/main" id="{7F85096F-E650-46D6-834C-4054E377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061BE38-1DAF-49A1-AA3A-7BEB3399C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52">
              <a:extLst>
                <a:ext uri="{FF2B5EF4-FFF2-40B4-BE49-F238E27FC236}">
                  <a16:creationId xmlns:a16="http://schemas.microsoft.com/office/drawing/2014/main" id="{F8EFFF24-FCC8-4379-9678-AB3311535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492E8F9-AD41-4334-B292-1AB0F238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74B130F-6E67-4737-BE99-2E32DED07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39C3CB-D4E4-4316-81BE-6D82DB67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56">
              <a:extLst>
                <a:ext uri="{FF2B5EF4-FFF2-40B4-BE49-F238E27FC236}">
                  <a16:creationId xmlns:a16="http://schemas.microsoft.com/office/drawing/2014/main" id="{B156963E-8E83-4807-8E22-2CB7D45F1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F0F82B44-10F6-55DA-EA6A-19B5D965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3"/>
          <a:stretch>
            <a:fillRect/>
          </a:stretch>
        </p:blipFill>
        <p:spPr>
          <a:xfrm>
            <a:off x="616765" y="440815"/>
            <a:ext cx="3159382" cy="3218180"/>
          </a:xfrm>
          <a:prstGeom prst="rect">
            <a:avLst/>
          </a:prstGeom>
        </p:spPr>
      </p:pic>
      <p:grpSp>
        <p:nvGrpSpPr>
          <p:cNvPr id="107" name="Group 58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60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53BCE3FB-2044-B6A7-60E9-FDF5A2B2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7" y="440815"/>
            <a:ext cx="3516933" cy="2549777"/>
          </a:xfrm>
          <a:prstGeom prst="rect">
            <a:avLst/>
          </a:prstGeom>
        </p:spPr>
      </p:pic>
      <p:sp>
        <p:nvSpPr>
          <p:cNvPr id="109" name="Rectangle 6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6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159FE6D5-D86A-D03B-E356-3DE649F52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2" r="16807" b="-2"/>
          <a:stretch>
            <a:fillRect/>
          </a:stretch>
        </p:blipFill>
        <p:spPr>
          <a:xfrm>
            <a:off x="7951569" y="440815"/>
            <a:ext cx="3159404" cy="3218180"/>
          </a:xfrm>
          <a:prstGeom prst="rect">
            <a:avLst/>
          </a:prstGeom>
        </p:spPr>
      </p:pic>
      <p:sp>
        <p:nvSpPr>
          <p:cNvPr id="111" name="Rectangle 7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7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40D5D47-6011-5872-8CDC-A99C4EA0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anchor="t">
            <a:normAutofit/>
          </a:bodyPr>
          <a:lstStyle/>
          <a:p>
            <a:r>
              <a:rPr lang="sr-Latn-RS" sz="4800">
                <a:solidFill>
                  <a:schemeClr val="bg1"/>
                </a:solidFill>
              </a:rPr>
              <a:t>What did he stand for?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74A4CF-F60F-6798-DB03-DE5DC1B9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994666" cy="2129599"/>
          </a:xfrm>
          <a:noFill/>
        </p:spPr>
        <p:txBody>
          <a:bodyPr anchor="t">
            <a:normAutofit/>
          </a:bodyPr>
          <a:lstStyle/>
          <a:p>
            <a:r>
              <a:rPr lang="hr-HR" sz="1500">
                <a:solidFill>
                  <a:schemeClr val="bg1"/>
                </a:solidFill>
              </a:rPr>
              <a:t>A</a:t>
            </a:r>
            <a:r>
              <a:rPr lang="sr-Latn-RS" sz="1500">
                <a:solidFill>
                  <a:schemeClr val="bg1"/>
                </a:solidFill>
              </a:rPr>
              <a:t>dvocated for: the rights of victims of sexual violence, the punishment of war criminals, the right to medical treatment</a:t>
            </a:r>
            <a:endParaRPr lang="hr-HR" sz="1500">
              <a:solidFill>
                <a:schemeClr val="bg1"/>
              </a:solidFill>
            </a:endParaRPr>
          </a:p>
          <a:p>
            <a:r>
              <a:rPr lang="hr-HR" sz="1500">
                <a:solidFill>
                  <a:schemeClr val="bg1"/>
                </a:solidFill>
              </a:rPr>
              <a:t>He</a:t>
            </a:r>
            <a:r>
              <a:rPr lang="sr-Latn-RS" sz="1500">
                <a:solidFill>
                  <a:schemeClr val="bg1"/>
                </a:solidFill>
              </a:rPr>
              <a:t> is speaking about human rights at the united nations</a:t>
            </a:r>
            <a:endParaRPr lang="hr-HR" sz="1500">
              <a:solidFill>
                <a:schemeClr val="bg1"/>
              </a:solidFill>
            </a:endParaRPr>
          </a:p>
          <a:p>
            <a:r>
              <a:rPr lang="sr-Latn-RS" sz="1500">
                <a:solidFill>
                  <a:schemeClr val="bg1"/>
                </a:solidFill>
              </a:rPr>
              <a:t>He received many threats and was targeted for assassination</a:t>
            </a:r>
            <a:endParaRPr lang="hr-HR" sz="1500">
              <a:solidFill>
                <a:schemeClr val="bg1"/>
              </a:solidFill>
            </a:endParaRPr>
          </a:p>
          <a:p>
            <a:r>
              <a:rPr lang="sr-Latn-RS" sz="1500">
                <a:solidFill>
                  <a:schemeClr val="bg1"/>
                </a:solidFill>
              </a:rPr>
              <a:t>He received the Sakharov Prize for his courageous work in protecting rape victims in war zones in 2018</a:t>
            </a:r>
            <a:r>
              <a:rPr lang="hr-HR" sz="1500">
                <a:solidFill>
                  <a:schemeClr val="bg1"/>
                </a:solidFill>
              </a:rPr>
              <a:t>.</a:t>
            </a:r>
          </a:p>
          <a:p>
            <a:r>
              <a:rPr lang="hr-HR" sz="1500">
                <a:solidFill>
                  <a:schemeClr val="bg1"/>
                </a:solidFill>
              </a:rPr>
              <a:t>In 2018, he received the Nobel Peace Prize</a:t>
            </a:r>
          </a:p>
        </p:txBody>
      </p:sp>
    </p:spTree>
    <p:extLst>
      <p:ext uri="{BB962C8B-B14F-4D97-AF65-F5344CB8AC3E}">
        <p14:creationId xmlns:p14="http://schemas.microsoft.com/office/powerpoint/2010/main" val="23484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0AF5B2-5F7E-1D68-042F-D0D2FDE2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sr-Latn-RS" sz="360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0C837D-6A9E-3B55-07F2-91107051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sr-Latn-RS" sz="1800">
                <a:solidFill>
                  <a:schemeClr val="tx2"/>
                </a:solidFill>
              </a:rPr>
              <a:t>The Sakharov Prize for Freedom of Thought is a symbol of the struggle for human rights, justice and freedom of expression. Denis Mukwege and Anatol</a:t>
            </a:r>
            <a:r>
              <a:rPr lang="hr-HR" sz="1800">
                <a:solidFill>
                  <a:schemeClr val="tx2"/>
                </a:solidFill>
              </a:rPr>
              <a:t>ij Marchenko</a:t>
            </a:r>
            <a:r>
              <a:rPr lang="sr-Latn-RS" sz="1800">
                <a:solidFill>
                  <a:schemeClr val="tx2"/>
                </a:solidFill>
              </a:rPr>
              <a:t> are examples of courage and selfless struggle against injustice – Mukwege as a doctor who dedicated his life to victims of sexual violence, and Ma</a:t>
            </a:r>
            <a:r>
              <a:rPr lang="hr-HR" sz="1800">
                <a:solidFill>
                  <a:schemeClr val="tx2"/>
                </a:solidFill>
              </a:rPr>
              <a:t>rchenko</a:t>
            </a:r>
            <a:r>
              <a:rPr lang="sr-Latn-RS" sz="1800">
                <a:solidFill>
                  <a:schemeClr val="tx2"/>
                </a:solidFill>
              </a:rPr>
              <a:t> as a voice of truth in a regime that tried to silence all criticism. Their works inspire and remind us that an individual, guided by conscience, can change the world.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E8A1A4C9-E6B6-973E-EA80-7D75EEAF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881103"/>
            <a:ext cx="4142232" cy="20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0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THE FIGHT FOR HUMAN RIGHTS AND THE SAKHAROV PRIZE</vt:lpstr>
      <vt:lpstr>Sakharov Prize</vt:lpstr>
      <vt:lpstr>Anatolij Marchenko(1938.-1986.)</vt:lpstr>
      <vt:lpstr>What was he fighting for?</vt:lpstr>
      <vt:lpstr>Denis Mukwege(1955.)</vt:lpstr>
      <vt:lpstr>What did he stand for?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 FOR HUMAN RIGHTS AND THE SAKHAROV PRIZE</dc:title>
  <dc:creator>Franko Fabijanović</dc:creator>
  <cp:lastModifiedBy>Franko Fabijanović</cp:lastModifiedBy>
  <cp:revision>5</cp:revision>
  <dcterms:created xsi:type="dcterms:W3CDTF">2025-05-19T07:47:42Z</dcterms:created>
  <dcterms:modified xsi:type="dcterms:W3CDTF">2025-05-20T13:51:10Z</dcterms:modified>
</cp:coreProperties>
</file>