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76CB9CB-BE31-42DD-BF7F-CED712E0A8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Sakharov Prize and Its Legacy</a:t>
            </a:r>
            <a:endParaRPr lang="hr-HR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32237724-9B95-427E-A75E-2FFE27AF7E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hr-HR" dirty="0"/>
              <a:t>Marijan </a:t>
            </a:r>
            <a:r>
              <a:rPr lang="hr-HR" dirty="0" err="1"/>
              <a:t>Vranješ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17670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>
            <a:extLst>
              <a:ext uri="{FF2B5EF4-FFF2-40B4-BE49-F238E27FC236}">
                <a16:creationId xmlns:a16="http://schemas.microsoft.com/office/drawing/2014/main" id="{B4CBB735-71E1-48B8-AC8F-7CDDF8840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What is the Sakharov Prize?</a:t>
            </a:r>
            <a:endParaRPr lang="hr-HR" sz="4000" dirty="0"/>
          </a:p>
        </p:txBody>
      </p:sp>
      <p:pic>
        <p:nvPicPr>
          <p:cNvPr id="14" name="Rezervirano mjesto sadržaja 13">
            <a:extLst>
              <a:ext uri="{FF2B5EF4-FFF2-40B4-BE49-F238E27FC236}">
                <a16:creationId xmlns:a16="http://schemas.microsoft.com/office/drawing/2014/main" id="{3BF0DBC8-69B5-4951-B826-921EA4CE9C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33600" y="1974574"/>
            <a:ext cx="5092885" cy="3203299"/>
          </a:xfrm>
        </p:spPr>
      </p:pic>
      <p:sp>
        <p:nvSpPr>
          <p:cNvPr id="11" name="Rezervirano mjesto teksta 10">
            <a:extLst>
              <a:ext uri="{FF2B5EF4-FFF2-40B4-BE49-F238E27FC236}">
                <a16:creationId xmlns:a16="http://schemas.microsoft.com/office/drawing/2014/main" id="{8C840DB0-9161-4389-9259-B32655D8D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79443" y="3031064"/>
            <a:ext cx="3832823" cy="2844801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Established by the European Parliament in 1988</a:t>
            </a:r>
            <a:endParaRPr lang="hr-HR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Honors individuals or groups defending human rights and freedom of thought</a:t>
            </a:r>
            <a:endParaRPr lang="hr-HR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Named after Andrei Sakharov, Soviet dissident and physicist</a:t>
            </a:r>
            <a:endParaRPr lang="hr-HR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Awarded annually in Strasbourg, includes €50,000</a:t>
            </a:r>
            <a:endParaRPr lang="hr-HR" sz="1800" dirty="0"/>
          </a:p>
        </p:txBody>
      </p:sp>
    </p:spTree>
    <p:extLst>
      <p:ext uri="{BB962C8B-B14F-4D97-AF65-F5344CB8AC3E}">
        <p14:creationId xmlns:p14="http://schemas.microsoft.com/office/powerpoint/2010/main" val="743175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3A2BAC7-CC2E-4738-9A5E-471A88FE9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 err="1"/>
              <a:t>Selection</a:t>
            </a:r>
            <a:r>
              <a:rPr lang="hr-HR" sz="4000" dirty="0"/>
              <a:t> </a:t>
            </a:r>
            <a:r>
              <a:rPr lang="hr-HR" sz="4000" dirty="0" err="1"/>
              <a:t>and</a:t>
            </a:r>
            <a:r>
              <a:rPr lang="hr-HR" sz="4000" dirty="0"/>
              <a:t> </a:t>
            </a:r>
            <a:r>
              <a:rPr lang="hr-HR" sz="4000" dirty="0" err="1"/>
              <a:t>Impact</a:t>
            </a:r>
            <a:endParaRPr lang="hr-HR" sz="4000" dirty="0"/>
          </a:p>
        </p:txBody>
      </p: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D046A1C2-0D81-4BC4-9D48-66CB29D7B5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48300" y="1905000"/>
            <a:ext cx="5410200" cy="3048000"/>
          </a:xfrm>
        </p:spPr>
      </p:pic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CA74E38F-09A7-45A0-8F72-8BB624B260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46923" y="3031065"/>
            <a:ext cx="3965344" cy="3144448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Shortlist selected by EU committees in September</a:t>
            </a:r>
            <a:endParaRPr lang="hr-H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Final decision by the Conference of Presidents</a:t>
            </a:r>
            <a:endParaRPr lang="hr-H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Prize awarded in December</a:t>
            </a:r>
            <a:endParaRPr lang="hr-H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51 recipients as of 2024:</a:t>
            </a:r>
            <a:endParaRPr lang="hr-H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39 individuals (3 posthumously)</a:t>
            </a:r>
            <a:endParaRPr lang="hr-H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12 organizations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1987647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21BEC39-E9CE-40D1-9BCB-C96F84072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Nelson Mandela – The First Laureate</a:t>
            </a:r>
            <a:endParaRPr lang="hr-HR" sz="3600" dirty="0"/>
          </a:p>
        </p:txBody>
      </p: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A24C1AD9-4766-4F62-8F21-4FE0BDB183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56616" y="2078564"/>
            <a:ext cx="5402105" cy="3025179"/>
          </a:xfrm>
        </p:spPr>
      </p:pic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8FCDEB14-A60A-414D-AAC7-1E39DE0F6D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9931" y="3031064"/>
            <a:ext cx="3912336" cy="3025179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Co-recipient of the 1988 Sakharov Prize</a:t>
            </a:r>
            <a:endParaRPr lang="hr-HR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Imprisoned for 27 years under apartheid</a:t>
            </a:r>
            <a:endParaRPr lang="hr-HR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Led South Africa to democracy (1994–1999)</a:t>
            </a:r>
            <a:endParaRPr lang="hr-HR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Advocated truth and reconciliation</a:t>
            </a:r>
            <a:endParaRPr lang="hr-HR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Died in 2013 at age 95</a:t>
            </a:r>
            <a:endParaRPr lang="hr-HR" sz="1800" dirty="0"/>
          </a:p>
        </p:txBody>
      </p:sp>
    </p:spTree>
    <p:extLst>
      <p:ext uri="{BB962C8B-B14F-4D97-AF65-F5344CB8AC3E}">
        <p14:creationId xmlns:p14="http://schemas.microsoft.com/office/powerpoint/2010/main" val="689827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E6F9F7C-229B-4EC2-8F59-F34960625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 err="1"/>
              <a:t>Alexander</a:t>
            </a:r>
            <a:r>
              <a:rPr lang="hr-HR" sz="3600" dirty="0"/>
              <a:t> </a:t>
            </a:r>
            <a:r>
              <a:rPr lang="hr-HR" sz="3600" dirty="0" err="1"/>
              <a:t>Dubček</a:t>
            </a:r>
            <a:r>
              <a:rPr lang="hr-HR" sz="3600" dirty="0"/>
              <a:t> </a:t>
            </a:r>
          </a:p>
        </p:txBody>
      </p: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AC2444B7-6428-4603-8654-250F1D65E4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18138" y="1598341"/>
            <a:ext cx="5470525" cy="3661318"/>
          </a:xfrm>
        </p:spPr>
      </p:pic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7EAE1566-F38C-430B-9B96-1234B8F113B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1989 Sakharov Laureate</a:t>
            </a:r>
            <a:endParaRPr lang="hr-H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Leader of 1968 Prague Spring, aimed at liberalizing socialism</a:t>
            </a:r>
            <a:endParaRPr lang="hr-H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Overthrown by Warsaw Pact invasion</a:t>
            </a:r>
            <a:endParaRPr lang="hr-H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Expelled from Communist Party, lived in obscurity until 1988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4013844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810CADE-4BC0-49BC-B487-A57A01F44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 err="1"/>
              <a:t>Shared</a:t>
            </a:r>
            <a:r>
              <a:rPr lang="hr-HR" sz="3200" dirty="0"/>
              <a:t> </a:t>
            </a:r>
            <a:r>
              <a:rPr lang="hr-HR" sz="3200" dirty="0" err="1"/>
              <a:t>Ideals</a:t>
            </a:r>
            <a:r>
              <a:rPr lang="hr-HR" sz="3200" dirty="0"/>
              <a:t> – Mandela &amp; </a:t>
            </a:r>
            <a:r>
              <a:rPr lang="hr-HR" sz="3200" dirty="0" err="1"/>
              <a:t>Dubček</a:t>
            </a:r>
            <a:endParaRPr lang="hr-HR" sz="3200" dirty="0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60B8EA34-30B8-4699-81FA-A466AC0489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92697" y="3031064"/>
            <a:ext cx="3819570" cy="2844801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Both fought oppressive regimes</a:t>
            </a:r>
            <a:endParaRPr lang="hr-H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Advocated nonviolence, dignity, justice</a:t>
            </a:r>
            <a:endParaRPr lang="hr-H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Imprisoned or silenced for their beliefs</a:t>
            </a:r>
            <a:endParaRPr lang="hr-H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Became symbols of peaceful change</a:t>
            </a:r>
            <a:endParaRPr lang="hr-HR" sz="2000" dirty="0"/>
          </a:p>
        </p:txBody>
      </p:sp>
      <p:pic>
        <p:nvPicPr>
          <p:cNvPr id="10" name="Rezervirano mjesto sadržaja 9">
            <a:extLst>
              <a:ext uri="{FF2B5EF4-FFF2-40B4-BE49-F238E27FC236}">
                <a16:creationId xmlns:a16="http://schemas.microsoft.com/office/drawing/2014/main" id="{68F0469F-A1CC-45F6-8A70-478CD86B63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75453" y="982136"/>
            <a:ext cx="3140686" cy="4892675"/>
          </a:xfr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0B2165DE-DFFE-4137-AAE8-F340442A45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6206" y="982135"/>
            <a:ext cx="3035306" cy="489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827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F2CD9FC-495D-4B73-B54C-415F3B4AC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Nelson Mandela and Alexander </a:t>
            </a:r>
            <a:r>
              <a:rPr lang="en-US" dirty="0" err="1"/>
              <a:t>Dubček</a:t>
            </a:r>
            <a:r>
              <a:rPr lang="en-US" dirty="0"/>
              <a:t> remind us:</a:t>
            </a:r>
            <a:br>
              <a:rPr lang="en-US" dirty="0"/>
            </a:br>
            <a:r>
              <a:rPr lang="en-US" dirty="0"/>
              <a:t>Justice may be delayed, but not denied</a:t>
            </a:r>
            <a:br>
              <a:rPr lang="en-US" dirty="0"/>
            </a:br>
            <a:r>
              <a:rPr lang="en-US" dirty="0"/>
              <a:t>Peace is built through truth</a:t>
            </a:r>
            <a:br>
              <a:rPr lang="en-US" dirty="0"/>
            </a:br>
            <a:r>
              <a:rPr lang="en-US" dirty="0"/>
              <a:t>Voices of freedom can’t be silenced forever</a:t>
            </a:r>
            <a:br>
              <a:rPr lang="en-US" dirty="0"/>
            </a:br>
            <a:endParaRPr lang="hr-HR" dirty="0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8E014D2-D3CF-4800-8838-38E097BA1A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hr-HR" sz="2400" b="1" dirty="0" err="1"/>
              <a:t>Why</a:t>
            </a:r>
            <a:r>
              <a:rPr lang="hr-HR" sz="2400" b="1" dirty="0"/>
              <a:t> </a:t>
            </a:r>
            <a:r>
              <a:rPr lang="hr-HR" sz="2400" b="1" dirty="0" err="1"/>
              <a:t>These</a:t>
            </a:r>
            <a:r>
              <a:rPr lang="hr-HR" sz="2400" b="1" dirty="0"/>
              <a:t> </a:t>
            </a:r>
            <a:r>
              <a:rPr lang="hr-HR" sz="2400" b="1" dirty="0" err="1"/>
              <a:t>Stories</a:t>
            </a:r>
            <a:r>
              <a:rPr lang="hr-HR" sz="2400" b="1" dirty="0"/>
              <a:t> </a:t>
            </a:r>
            <a:r>
              <a:rPr lang="hr-HR" sz="2400" b="1" dirty="0" err="1"/>
              <a:t>Matter</a:t>
            </a:r>
            <a:endParaRPr lang="hr-HR" sz="2400" b="1" dirty="0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65E53DF0-348D-4C8C-9994-6049E0CDFE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sz="8000" b="1" dirty="0"/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30242180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ski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</TotalTime>
  <Words>191</Words>
  <Application>Microsoft Office PowerPoint</Application>
  <PresentationFormat>Široki zaslon</PresentationFormat>
  <Paragraphs>33</Paragraphs>
  <Slides>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0" baseType="lpstr">
      <vt:lpstr>Arial</vt:lpstr>
      <vt:lpstr>Garamond</vt:lpstr>
      <vt:lpstr>Organski</vt:lpstr>
      <vt:lpstr>The Sakharov Prize and Its Legacy</vt:lpstr>
      <vt:lpstr>What is the Sakharov Prize?</vt:lpstr>
      <vt:lpstr>Selection and Impact</vt:lpstr>
      <vt:lpstr>Nelson Mandela – The First Laureate</vt:lpstr>
      <vt:lpstr>Alexander Dubček </vt:lpstr>
      <vt:lpstr>Shared Ideals – Mandela &amp; Dubček</vt:lpstr>
      <vt:lpstr>Nelson Mandela and Alexander Dubček remind us: Justice may be delayed, but not denied Peace is built through truth Voices of freedom can’t be silenced forever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Sakharov Prize and Its Legacy</dc:title>
  <dc:creator>Ivana</dc:creator>
  <cp:lastModifiedBy> </cp:lastModifiedBy>
  <cp:revision>2</cp:revision>
  <dcterms:created xsi:type="dcterms:W3CDTF">2025-05-19T22:36:32Z</dcterms:created>
  <dcterms:modified xsi:type="dcterms:W3CDTF">2025-05-19T22:48:32Z</dcterms:modified>
</cp:coreProperties>
</file>